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66" r:id="rId3"/>
    <p:sldMasterId id="2147483670" r:id="rId4"/>
    <p:sldMasterId id="2147483686" r:id="rId5"/>
  </p:sldMasterIdLst>
  <p:sldIdLst>
    <p:sldId id="256" r:id="rId6"/>
    <p:sldId id="268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5143500" type="screen16x9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-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2"/>
          <p:cNvGrpSpPr/>
          <p:nvPr/>
        </p:nvGrpSpPr>
        <p:grpSpPr>
          <a:xfrm>
            <a:off x="-1428840" y="-2489040"/>
            <a:ext cx="13306680" cy="9433440"/>
            <a:chOff x="-1428840" y="-2489040"/>
            <a:chExt cx="13306680" cy="9433440"/>
          </a:xfrm>
        </p:grpSpPr>
        <p:pic>
          <p:nvPicPr>
            <p:cNvPr id="7" name="Google Shape;10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1428840" y="1344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" name="Google Shape;11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734880" y="18014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" name="Google Shape;12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248720" y="-2489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920520"/>
            <a:ext cx="6838560" cy="1785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99;p16"/>
          <p:cNvGrpSpPr/>
          <p:nvPr/>
        </p:nvGrpSpPr>
        <p:grpSpPr>
          <a:xfrm>
            <a:off x="-397800" y="-3097080"/>
            <a:ext cx="10073520" cy="11778840"/>
            <a:chOff x="-397800" y="-3097080"/>
            <a:chExt cx="10073520" cy="11778840"/>
          </a:xfrm>
        </p:grpSpPr>
        <p:pic>
          <p:nvPicPr>
            <p:cNvPr id="32" name="Google Shape;100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467160" y="-2031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3" name="Google Shape;101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66708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3160" y="448200"/>
            <a:ext cx="2783160" cy="103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645520" y="822600"/>
            <a:ext cx="3498120" cy="3498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22;p19"/>
          <p:cNvPicPr/>
          <p:nvPr/>
        </p:nvPicPr>
        <p:blipFill>
          <a:blip r:embed="rId3">
            <a:alphaModFix amt="80000"/>
          </a:blip>
          <a:stretch/>
        </p:blipFill>
        <p:spPr>
          <a:xfrm rot="2700000" flipH="1">
            <a:off x="819360" y="1939680"/>
            <a:ext cx="5143320" cy="514332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910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13160" y="1281600"/>
            <a:ext cx="7717320" cy="246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16;p3"/>
          <p:cNvGrpSpPr/>
          <p:nvPr/>
        </p:nvGrpSpPr>
        <p:grpSpPr>
          <a:xfrm>
            <a:off x="-457200" y="-3469680"/>
            <a:ext cx="10056960" cy="10261440"/>
            <a:chOff x="-457200" y="-3469680"/>
            <a:chExt cx="10056960" cy="10261440"/>
          </a:xfrm>
        </p:grpSpPr>
        <p:pic>
          <p:nvPicPr>
            <p:cNvPr id="54" name="Google Shape;17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457200" y="-20318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5" name="Google Shape;18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4296240" y="16488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6" name="Google Shape;19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391200" y="-24044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13160" y="2695680"/>
            <a:ext cx="692388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7142040" y="1263240"/>
            <a:ext cx="128844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23;p4"/>
          <p:cNvPicPr/>
          <p:nvPr/>
        </p:nvPicPr>
        <p:blipFill>
          <a:blip r:embed="rId3">
            <a:alphaModFix amt="80000"/>
          </a:blip>
          <a:stretch/>
        </p:blipFill>
        <p:spPr>
          <a:xfrm rot="10800000">
            <a:off x="5544000" y="-2489040"/>
            <a:ext cx="5142960" cy="5142960"/>
          </a:xfrm>
          <a:prstGeom prst="rect">
            <a:avLst/>
          </a:prstGeom>
          <a:ln w="0">
            <a:noFill/>
          </a:ln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14240" y="923760"/>
            <a:ext cx="6838560" cy="178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5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Sistema de Fichajes</a:t>
            </a:r>
            <a:endParaRPr lang="fr-FR" sz="6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3169463" y="3790800"/>
            <a:ext cx="5259938" cy="42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8188"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dk1"/>
                </a:solidFill>
                <a:latin typeface="Lato"/>
                <a:ea typeface="Lato"/>
              </a:rPr>
              <a:t>Desarrollo de un sistema digital para control de asistencia laboral</a:t>
            </a:r>
            <a:endParaRPr lang="en-US" sz="16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124" name="Google Shape;201;p31"/>
          <p:cNvCxnSpPr/>
          <p:nvPr/>
        </p:nvCxnSpPr>
        <p:spPr>
          <a:xfrm>
            <a:off x="0" y="2782080"/>
            <a:ext cx="73479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79149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3693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Dirección: Validación de horas extras y generación de informes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714240" y="1285920"/>
            <a:ext cx="7714800" cy="2466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1" strike="noStrike" spc="-1" dirty="0">
                <a:solidFill>
                  <a:schemeClr val="dk1"/>
                </a:solidFill>
                <a:latin typeface="Lato"/>
                <a:ea typeface="Lato"/>
              </a:rPr>
              <a:t>Los usuarios en el rol de Dirección tienen acceso a los registros de horas extras de los empleados y son responsables de validar dichas horas. También pueden consultar fichajes, es decir, las entradas y salidas de los empleados, y generar informes, tanto en formato PDF como Excel, que facilitan la toma de decisiones respecto a la gestión de recursos humanos.</a:t>
            </a:r>
            <a:endParaRPr lang="fr-FR" sz="1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51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79149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Empleado: Registro de fichajes y acceso a historial</a:t>
            </a:r>
            <a:endParaRPr lang="fr-FR" sz="24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14240" y="1285920"/>
            <a:ext cx="7714800" cy="2466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1" strike="noStrike" spc="-1" dirty="0">
                <a:solidFill>
                  <a:schemeClr val="dk1"/>
                </a:solidFill>
                <a:latin typeface="Lato"/>
                <a:ea typeface="Lato"/>
              </a:rPr>
              <a:t>Los empleados pueden registrar su hora de entrada y salida a través del sistema, así como registrar horas extras que requieren validación de la Dirección. También tienen acceso a su historial de fichajes, lo que les permite consultar sus horas trabajadas y asegurarse de la precisión de sus registros. Además, pueden cambiar su contraseña al iniciar sesión por primera vez para mayor seguridad.</a:t>
            </a:r>
            <a:endParaRPr lang="fr-FR" sz="1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55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2781000" cy="1037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Conclusiones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ubTitle"/>
          </p:nvPr>
        </p:nvSpPr>
        <p:spPr>
          <a:xfrm>
            <a:off x="714240" y="1743120"/>
            <a:ext cx="4219200" cy="25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0" strike="noStrike" spc="-1" dirty="0">
                <a:solidFill>
                  <a:schemeClr val="dk1"/>
                </a:solidFill>
                <a:latin typeface="Lato"/>
                <a:ea typeface="Lato"/>
              </a:rPr>
              <a:t>El sistema de fichajes propuesto no solo cumplirá con la normativa legal, sino que proporcionará una solución integral que optimiza el control de asistencia y horas laborales. La combinación de tecnologías como Spring Boot, Angular y MySQL garantiza un desarrollo escalable, seguro y eficiente que beneficiará tanto a las empresas como a sus empleados.</a:t>
            </a:r>
            <a:endParaRPr lang="en-US" sz="12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158" name="Google Shape;234;p34"/>
          <p:cNvPicPr/>
          <p:nvPr/>
        </p:nvPicPr>
        <p:blipFill>
          <a:blip r:embed="rId2"/>
          <a:srcRect l="30414" r="19584"/>
          <a:stretch/>
        </p:blipFill>
        <p:spPr>
          <a:xfrm>
            <a:off x="5291280" y="0"/>
            <a:ext cx="385236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2749145" y="603683"/>
            <a:ext cx="3645349" cy="1261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70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¡Gracias!</a:t>
            </a:r>
            <a:endParaRPr lang="fr-FR" sz="7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1867719" y="2395387"/>
            <a:ext cx="5998242" cy="184834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ES_tradnl" sz="1400" b="0" i="1" dirty="0">
                <a:effectLst/>
                <a:latin typeface="Inter"/>
              </a:rPr>
              <a:t>Este sistema no solo cumple con la normativa legal, sino que también mejora la eficiencia operativa de las empresas y garantiza una mayor transparencia en la gestión del tiempo laboral.</a:t>
            </a:r>
            <a:endParaRPr lang="en-US" sz="2000" b="0" strike="noStrike" spc="-1" dirty="0">
              <a:latin typeface="OpenSymbol"/>
            </a:endParaRPr>
          </a:p>
        </p:txBody>
      </p:sp>
      <p:sp>
        <p:nvSpPr>
          <p:cNvPr id="161" name="Google Shape;424;p50"/>
          <p:cNvSpPr/>
          <p:nvPr/>
        </p:nvSpPr>
        <p:spPr>
          <a:xfrm>
            <a:off x="714240" y="4200480"/>
            <a:ext cx="4152600" cy="342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71360" rIns="870823080" bIns="17136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chemeClr val="dk1"/>
                </a:solidFill>
                <a:latin typeface="Arial"/>
              </a:rPr>
              <a:t>+91 620 421 838</a:t>
            </a:r>
            <a:endParaRPr lang="en-US" sz="1000" b="0" strike="noStrike" spc="-1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162" name="Google Shape;425;p50"/>
          <p:cNvCxnSpPr/>
          <p:nvPr/>
        </p:nvCxnSpPr>
        <p:spPr>
          <a:xfrm>
            <a:off x="4728240" y="1946160"/>
            <a:ext cx="44157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A9E61FB-4CBE-B229-7D5A-AE483ECE3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781" y="422410"/>
            <a:ext cx="7406077" cy="1261800"/>
          </a:xfrm>
        </p:spPr>
        <p:txBody>
          <a:bodyPr/>
          <a:lstStyle/>
          <a:p>
            <a:r>
              <a:rPr lang="en" sz="4400" b="1" spc="-1" dirty="0">
                <a:solidFill>
                  <a:schemeClr val="dk1"/>
                </a:solidFill>
                <a:latin typeface="Montserrat"/>
              </a:rPr>
              <a:t>Integrantes del proyecto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82D962E3-C746-BEB7-80D8-B68611F8BCB7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1063934" y="1794747"/>
            <a:ext cx="7015769" cy="189723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en" sz="2800" b="0" strike="noStrike" spc="-1" dirty="0">
                <a:solidFill>
                  <a:schemeClr val="dk1"/>
                </a:solidFill>
                <a:latin typeface="Actor"/>
                <a:ea typeface="Actor"/>
              </a:rPr>
              <a:t>Alejandro Laguna Rebolo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en" sz="2800" spc="-1" dirty="0">
                <a:solidFill>
                  <a:schemeClr val="dk1"/>
                </a:solidFill>
                <a:latin typeface="Actor"/>
                <a:ea typeface="Actor"/>
              </a:rPr>
              <a:t>Javier Estrada Amat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en" sz="2800" b="0" strike="noStrike" spc="-1" dirty="0">
                <a:solidFill>
                  <a:schemeClr val="dk1"/>
                </a:solidFill>
                <a:latin typeface="Actor"/>
                <a:ea typeface="Actor"/>
              </a:rPr>
              <a:t>Antonio Garijo Blanco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481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2781000" cy="1037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Introducción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714240" y="1586753"/>
            <a:ext cx="4219200" cy="275628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ES_tradnl" sz="1200" b="0" strike="noStrike" spc="-1" dirty="0">
                <a:solidFill>
                  <a:schemeClr val="dk1"/>
                </a:solidFill>
                <a:latin typeface="Actor"/>
                <a:ea typeface="Actor"/>
              </a:rPr>
              <a:t>El control de la jornada laboral es un requisito obligatorio para todas las empresas según el Real Decreto-ley 8/2019, que exige el registro de las horas trabajadas para garantizar transparencia y cumplimiento normativo. </a:t>
            </a:r>
          </a:p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ES_tradnl" sz="1200" b="0" strike="noStrike" spc="-1" dirty="0">
                <a:solidFill>
                  <a:schemeClr val="dk1"/>
                </a:solidFill>
                <a:latin typeface="Actor"/>
                <a:ea typeface="Actor"/>
              </a:rPr>
              <a:t>Este anteproyecto propone el desarrollo de un Sistema de Fichajes Digital, que permitirá a las empresas gestionar de manera eficiente la asistencia, las horas de trabajo y las horas extras de sus empleados. El objetivo es proporcionar una solución intuitiva y segura que optimice la operatividad empresarial, facilite la supervisión del cumplimiento horario y mejore la transparencia en la administración del tiempo laboral.</a:t>
            </a:r>
            <a:endParaRPr lang="en-US" sz="1200" b="0" strike="noStrike" spc="-1" dirty="0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27" name="Google Shape;234;p34"/>
          <p:cNvPicPr/>
          <p:nvPr/>
        </p:nvPicPr>
        <p:blipFill>
          <a:blip r:embed="rId2"/>
          <a:srcRect l="30414" r="19584"/>
          <a:stretch/>
        </p:blipFill>
        <p:spPr>
          <a:xfrm>
            <a:off x="5291280" y="0"/>
            <a:ext cx="385236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14240" y="2695680"/>
            <a:ext cx="692424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Tecnologías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title"/>
          </p:nvPr>
        </p:nvSpPr>
        <p:spPr>
          <a:xfrm>
            <a:off x="7143840" y="1266840"/>
            <a:ext cx="128556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01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30" name="Google Shape;252;p36"/>
          <p:cNvCxnSpPr/>
          <p:nvPr/>
        </p:nvCxnSpPr>
        <p:spPr>
          <a:xfrm>
            <a:off x="0" y="3880080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79149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7027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Backend: Spring Boot (Java, Hibernate, Spring Security, JWT)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714240" y="1605060"/>
            <a:ext cx="7714800" cy="179704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1" strike="noStrike" spc="-1" dirty="0">
                <a:solidFill>
                  <a:schemeClr val="dk1"/>
                </a:solidFill>
                <a:latin typeface="Lato"/>
                <a:ea typeface="Lato"/>
              </a:rPr>
              <a:t>Spring Boot es un marco de trabajo que permite desarrollar aplicaciones backend de manera rápida y eficiente. Utiliza Java y proporciona soporte para la implementación de Hibernate y Spring Security. Con JWT (JSON Web Token), se mejora la seguridad en la autenticación permitiendo a los usuarios iniciar sesión de forma segura.</a:t>
            </a:r>
            <a:endParaRPr lang="fr-FR" sz="1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34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14600" y="613747"/>
            <a:ext cx="7914960" cy="102461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Frontend: Angular (TypeScript, Tailwind, Angular Material)</a:t>
            </a:r>
            <a:endParaRPr lang="fr-FR" sz="24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714600" y="1847880"/>
            <a:ext cx="7714800" cy="150043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1" strike="noStrike" spc="-1" dirty="0">
                <a:solidFill>
                  <a:schemeClr val="dk1"/>
                </a:solidFill>
                <a:latin typeface="Lato"/>
                <a:ea typeface="Lato"/>
              </a:rPr>
              <a:t>Angular es un framework basado en TypeScript que facilita la creación de aplicaciones web dinámicas. Combinado con Tailwind CSS, se logran interfaces de usuario modernas y responsivas. </a:t>
            </a:r>
          </a:p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1" strike="noStrike" spc="-1" dirty="0">
                <a:solidFill>
                  <a:schemeClr val="dk1"/>
                </a:solidFill>
                <a:latin typeface="Lato"/>
                <a:ea typeface="Lato"/>
              </a:rPr>
              <a:t>Angular Material ofrece componentes predefinidos que mejoran la experiencia de desarrollo y usuario.</a:t>
            </a:r>
            <a:endParaRPr lang="fr-FR" sz="1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38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14240" y="447840"/>
            <a:ext cx="4219200" cy="1037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Base de Datos: MySQL y herramientas adicionales</a:t>
            </a:r>
            <a:endParaRPr lang="fr-FR" sz="24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subTitle"/>
          </p:nvPr>
        </p:nvSpPr>
        <p:spPr>
          <a:xfrm>
            <a:off x="714240" y="1743120"/>
            <a:ext cx="4219200" cy="25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0" strike="noStrike" spc="-1" dirty="0">
                <a:solidFill>
                  <a:schemeClr val="dk1"/>
                </a:solidFill>
                <a:latin typeface="Lato"/>
                <a:ea typeface="Lato"/>
              </a:rPr>
              <a:t>MySQL es un sistema de gestión de bases de datos relacional que almacena la información de fichajes y horarios de empleados. Se utilizará para gestionar datos de manera segura y eficiente, permitiendo consultas rápidas y reportes. Otras herramientas como Docker se usarán para facilitar el despliegue y GitHub para la gestión del código fuente, garantizando un flujo de trabajo ágil.</a:t>
            </a:r>
            <a:endParaRPr lang="en-US" sz="12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141" name="Google Shape;234;p34"/>
          <p:cNvPicPr/>
          <p:nvPr/>
        </p:nvPicPr>
        <p:blipFill>
          <a:blip r:embed="rId2"/>
          <a:srcRect l="30414" r="19584"/>
          <a:stretch/>
        </p:blipFill>
        <p:spPr>
          <a:xfrm>
            <a:off x="5291280" y="0"/>
            <a:ext cx="385236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714240" y="2695680"/>
            <a:ext cx="692424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Roles y Permisos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title"/>
          </p:nvPr>
        </p:nvSpPr>
        <p:spPr>
          <a:xfrm>
            <a:off x="7143840" y="1266840"/>
            <a:ext cx="128556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02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44" name="Google Shape;252;p36"/>
          <p:cNvCxnSpPr/>
          <p:nvPr/>
        </p:nvCxnSpPr>
        <p:spPr>
          <a:xfrm>
            <a:off x="0" y="3880080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14239" y="447839"/>
            <a:ext cx="4219199" cy="105150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Administrador: CRUD de empleados y gestión de roles</a:t>
            </a:r>
            <a:endParaRPr lang="fr-FR" sz="24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ubTitle"/>
          </p:nvPr>
        </p:nvSpPr>
        <p:spPr>
          <a:xfrm>
            <a:off x="714240" y="1743120"/>
            <a:ext cx="4219200" cy="25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0" strike="noStrike" spc="-1" dirty="0">
                <a:solidFill>
                  <a:schemeClr val="dk1"/>
                </a:solidFill>
                <a:latin typeface="Lato"/>
                <a:ea typeface="Lato"/>
              </a:rPr>
              <a:t>El rol de Administrador incluye la capacidad de crear, leer, actualizar y eliminar datos de empleados, así como gestionar la información de la empresa. Esto implica establecer horarios de fichaje, asignar roles a otros usuarios y generar reportes sobre la asistencia y horas trabajadas, lo que optimiza la administración del personal.</a:t>
            </a:r>
            <a:endParaRPr lang="en-US" sz="12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147" name="Google Shape;234;p34"/>
          <p:cNvPicPr/>
          <p:nvPr/>
        </p:nvPicPr>
        <p:blipFill>
          <a:blip r:embed="rId2"/>
          <a:srcRect l="30414" r="19584"/>
          <a:stretch/>
        </p:blipFill>
        <p:spPr>
          <a:xfrm>
            <a:off x="5291280" y="0"/>
            <a:ext cx="385236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655</Words>
  <Application>Microsoft Office PowerPoint</Application>
  <PresentationFormat>Presentación en pantalla (16:9)</PresentationFormat>
  <Paragraphs>31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13</vt:i4>
      </vt:variant>
    </vt:vector>
  </HeadingPairs>
  <TitlesOfParts>
    <vt:vector size="27" baseType="lpstr">
      <vt:lpstr>Actor</vt:lpstr>
      <vt:lpstr>Arial</vt:lpstr>
      <vt:lpstr>Inter</vt:lpstr>
      <vt:lpstr>Inter Tight</vt:lpstr>
      <vt:lpstr>Lato</vt:lpstr>
      <vt:lpstr>Montserrat</vt:lpstr>
      <vt:lpstr>OpenSymbol</vt:lpstr>
      <vt:lpstr>Symbol</vt:lpstr>
      <vt:lpstr>Wingdings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Sistema de Fichajes</vt:lpstr>
      <vt:lpstr>Integrantes del proyecto</vt:lpstr>
      <vt:lpstr>Introducción</vt:lpstr>
      <vt:lpstr>Tecnologías</vt:lpstr>
      <vt:lpstr>Backend: Spring Boot (Java, Hibernate, Spring Security, JWT)</vt:lpstr>
      <vt:lpstr>Frontend: Angular (TypeScript, Tailwind, Angular Material)</vt:lpstr>
      <vt:lpstr>Base de Datos: MySQL y herramientas adicionales</vt:lpstr>
      <vt:lpstr>Roles y Permisos</vt:lpstr>
      <vt:lpstr>Administrador: CRUD de empleados y gestión de roles</vt:lpstr>
      <vt:lpstr>Dirección: Validación de horas extras y generación de informes</vt:lpstr>
      <vt:lpstr>Empleado: Registro de fichajes y acceso a historial</vt:lpstr>
      <vt:lpstr>Conclusiones</vt:lpstr>
      <vt:lpstr>¡Gracias!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Antonio Garijo Blanco</cp:lastModifiedBy>
  <cp:revision>1</cp:revision>
  <dcterms:modified xsi:type="dcterms:W3CDTF">2025-03-14T13:28:48Z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2025-03-14T13:20:40Z</dcterms:created>
  <dc:creator>Unknown Creator</dc:creator>
  <dc:description/>
  <dc:language>en-US</dc:language>
  <cp:lastModifiedBy>Unknown Creator</cp:lastModifiedBy>
  <dcterms:modified xsi:type="dcterms:W3CDTF">2025-03-14T13:20:40Z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